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myth aloud. Ask students to vote true or false. Don't reveal the answer yet. Time: 25–40 minutes total.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Reveal the truth. Note: these are legal minimums; many employers pay more. Rates usually change each April — check gov.uk/national-minimum-wage-rates.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use the student sheet. Answers / guidance: Q1 weekly (16 h): £128.00 / £173.60 / £203.36. Q2 yearly (1,950 h): £15,600.00 / £21,157.50 / £24,784.50 (before tax). Q3: £24,784.50 − £15,600.00 = £9,184.50 more a year. Note: these are legal minimums; many employers pay more. Rates usually change each April — check gov.uk/national-minimum-wage-rates.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which of these jobs surprised you? Encourage students to look each one up on the National Careers Service website for real pay and entry routes.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write the exit answer on their sheet. Scanning the QR code is optional; never pressure anyone to create an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55448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400" b="1">
                <a:solidFill>
                  <a:srgbClr val="FF6B2D"/>
                </a:solidFill>
                <a:latin typeface="Trebuchet MS"/>
              </a:defRPr>
            </a:pPr>
            <a:r>
              <a:t>Myth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640080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4400" b="1">
                <a:solidFill>
                  <a:srgbClr val="FAFAF8"/>
                </a:solidFill>
                <a:latin typeface="Trebuchet MS"/>
              </a:defRPr>
            </a:pPr>
            <a:r>
              <a:t>Maths only matters if you want to be an accountant.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12064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000" b="0">
                <a:solidFill>
                  <a:srgbClr val="E6E0EB"/>
                </a:solidFill>
                <a:latin typeface="Calibri"/>
              </a:defRPr>
            </a:pPr>
            <a:r>
              <a:t>True or false? Decide before we move on.</a:t>
            </a:r>
          </a:p>
        </p:txBody>
      </p:sp>
      <p:pic>
        <p:nvPicPr>
          <p:cNvPr id="7" name="Picture 6" descr="cnc-machinist-493x7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0"/>
            <a:ext cx="4510735" cy="6858000"/>
          </a:xfrm>
          <a:prstGeom prst="rect">
            <a:avLst/>
          </a:prstGeom>
        </p:spPr>
      </p:pic>
      <p:pic>
        <p:nvPicPr>
          <p:cNvPr id="8" name="Picture 7" descr="shine-gradi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231" y="0"/>
            <a:ext cx="109728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Maths · 1 /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18872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400" b="1">
                <a:solidFill>
                  <a:srgbClr val="FF6B2D"/>
                </a:solidFill>
                <a:latin typeface="Trebuchet MS"/>
              </a:defRPr>
            </a:pPr>
            <a:r>
              <a:t>Truth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2D1B4E"/>
                </a:solidFill>
                <a:latin typeface="Trebuchet MS"/>
              </a:defRPr>
            </a:pPr>
            <a:r>
              <a:t>Your first payslip is maths — and so are most skilled jobs.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3566160"/>
            <a:ext cx="201168" cy="201168"/>
          </a:xfrm>
          <a:prstGeom prst="ellipse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34747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1">
                <a:solidFill>
                  <a:srgbClr val="22262E"/>
                </a:solidFill>
                <a:latin typeface="Trebuchet MS"/>
              </a:defRPr>
            </a:pPr>
            <a:r>
              <a:t>UK minimum wage from 1 April 2026: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4133087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404164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Under 18 and first-year apprentices: £8.00 an hour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700016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4608576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Age 18 to 20: £10.85 an hour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5266944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5175504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Age 21 and over: £12.71 an hour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8B7BA8"/>
                </a:solidFill>
                <a:latin typeface="Calibri"/>
              </a:defRPr>
            </a:pPr>
            <a:r>
              <a:t>Maths · 2 /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ine-gradi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40080" y="1234440"/>
            <a:ext cx="10908792" cy="4800600"/>
          </a:xfrm>
          <a:prstGeom prst="roundRect">
            <a:avLst>
              <a:gd name="adj" fmla="val 4000"/>
            </a:avLst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00200"/>
            <a:ext cx="9966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3400" b="1">
                <a:solidFill>
                  <a:srgbClr val="2D1B4E"/>
                </a:solidFill>
                <a:latin typeface="Trebuchet MS"/>
              </a:defRPr>
            </a:pPr>
            <a:r>
              <a:t>Pay by age: work it 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560320"/>
            <a:ext cx="9966960" cy="320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1. A Saturday job is 16 hours a week. Find the weekly pay on each rate.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2. Full time is 37.5 hours a week for 52 weeks. Find the yearly pay on each rate.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3. Stretch: how much more a year does a 21-year-old earn than a 17-year-old?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Maths · 3 /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143000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3600" b="1">
                <a:solidFill>
                  <a:srgbClr val="2D1B4E"/>
                </a:solidFill>
                <a:latin typeface="Trebuchet MS"/>
              </a:defRPr>
            </a:pPr>
            <a:r>
              <a:t>Where maths can take you</a:t>
            </a:r>
          </a:p>
        </p:txBody>
      </p:sp>
      <p:pic>
        <p:nvPicPr>
          <p:cNvPr id="5" name="Picture 4" descr="site-engineer-585x2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148840"/>
            <a:ext cx="5349240" cy="2377440"/>
          </a:xfrm>
          <a:prstGeom prst="rect">
            <a:avLst/>
          </a:prstGeom>
        </p:spPr>
      </p:pic>
      <p:pic>
        <p:nvPicPr>
          <p:cNvPr id="6" name="Picture 5" descr="healthcare-support-worker-585x26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2" y="2148840"/>
            <a:ext cx="5349240" cy="2377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40080" y="4937760"/>
            <a:ext cx="1600200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16002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Electrician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77440" y="4937760"/>
            <a:ext cx="1837943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77440" y="4937760"/>
            <a:ext cx="1837943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CNC machinist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4937760"/>
            <a:ext cx="1837943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52544" y="4937760"/>
            <a:ext cx="1837943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Site engineer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27648" y="4937760"/>
            <a:ext cx="1124712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27648" y="4937760"/>
            <a:ext cx="112471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Nursing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9520" y="4937760"/>
            <a:ext cx="2432303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0" y="4937760"/>
            <a:ext cx="2432303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Software developer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8B7BA8"/>
                </a:solidFill>
                <a:latin typeface="Calibri"/>
              </a:defRPr>
            </a:pPr>
            <a:r>
              <a:t>Maths · 4 /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7160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1">
                <a:solidFill>
                  <a:srgbClr val="FF6B2D"/>
                </a:solidFill>
                <a:latin typeface="Trebuchet MS"/>
              </a:defRPr>
            </a:pPr>
            <a:r>
              <a:t>Exit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64008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FAFAF8"/>
                </a:solidFill>
                <a:latin typeface="Trebuchet MS"/>
              </a:defRPr>
            </a:pPr>
            <a:r>
              <a:t>Which job on the slide uses the maths you did today?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3434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000" b="1">
                <a:solidFill>
                  <a:srgbClr val="FAFAF8"/>
                </a:solidFill>
                <a:latin typeface="Trebuchet MS"/>
              </a:defRPr>
            </a:pPr>
            <a:r>
              <a:t>Explore your own route — free for 16–24s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84632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800" b="1">
                <a:solidFill>
                  <a:srgbClr val="FF6B2D"/>
                </a:solidFill>
                <a:latin typeface="Trebuchet MS"/>
              </a:defRPr>
            </a:pPr>
            <a:r>
              <a:t>shineai.tech/signup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63840" y="1280160"/>
            <a:ext cx="365760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-mat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463040"/>
            <a:ext cx="3291840" cy="3291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63840" y="5166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  <a:defRPr sz="1500" b="0">
                <a:solidFill>
                  <a:srgbClr val="E6E0EB"/>
                </a:solidFill>
                <a:latin typeface="Calibri"/>
              </a:defRPr>
            </a:pPr>
            <a:r>
              <a:t>Optional — no one has to sign 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Maths · 5 /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