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myth aloud. Ask students to vote true or false. Don't reveal the answer yet. Time: 20–30 minutes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the truth. Common confusion: T Levels are equivalent to three A Levels and include an industry placement of at least 45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use the student sheet. Answers / guidance: There are no wrong answers. Encourage students to name a real reason (an interest or strength) for each route. Common confusion: T Levels are equivalent to three A Levels and include an industry placement of at least 45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which of these jobs surprised you? Encourage students to look each one up on the National Careers Service website for real pay and entry routes.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write the exit answer on their sheet. Scanning the QR code is optional; never pressure anyone to create an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55448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64008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There’s one right path after school.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0">
                <a:solidFill>
                  <a:srgbClr val="E6E0EB"/>
                </a:solidFill>
                <a:latin typeface="Calibri"/>
              </a:defRPr>
            </a:pPr>
            <a:r>
              <a:t>True or false? Decide before we move on.</a:t>
            </a:r>
          </a:p>
        </p:txBody>
      </p:sp>
      <p:pic>
        <p:nvPicPr>
          <p:cNvPr id="7" name="Picture 6" descr="agriculture-apprentice-493x7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0"/>
            <a:ext cx="4510735" cy="6858000"/>
          </a:xfrm>
          <a:prstGeom prst="rect">
            <a:avLst/>
          </a:prstGeom>
        </p:spPr>
      </p:pic>
      <p:pic>
        <p:nvPicPr>
          <p:cNvPr id="8" name="Picture 7" descr="shine-gradi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1" y="0"/>
            <a:ext cx="10972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Form time / PSHE · 1 /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8872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There are loads of good routes — and you can change direction.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3566160"/>
            <a:ext cx="201168" cy="201168"/>
          </a:xfrm>
          <a:prstGeom prst="ellipse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4747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Apprenticeships: paid work plus training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4133087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404164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T Levels: two-year technical courses with a placement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700016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4608576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University, college and training courses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5266944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5175504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Going straight into work, then building skills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Form time / PSHE · 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" y="1234440"/>
            <a:ext cx="10908792" cy="4800600"/>
          </a:xfrm>
          <a:prstGeom prst="roundRect">
            <a:avLst>
              <a:gd name="adj" fmla="val 4000"/>
            </a:avLst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00200"/>
            <a:ext cx="9966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400" b="1">
                <a:solidFill>
                  <a:srgbClr val="2D1B4E"/>
                </a:solidFill>
                <a:latin typeface="Trebuchet MS"/>
              </a:defRPr>
            </a:pPr>
            <a:r>
              <a:t>Route finder: three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560320"/>
            <a:ext cx="996696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1. Write three things you enjoy doing (in or out of school).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2. Write two things people say you are good at.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3. Pick two routes from the list that could use them — and say why.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Form time / PSHE · 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4300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Where your choices can take you</a:t>
            </a:r>
          </a:p>
        </p:txBody>
      </p:sp>
      <p:pic>
        <p:nvPicPr>
          <p:cNvPr id="5" name="Picture 4" descr="software-apprentice-585x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148840"/>
            <a:ext cx="5349240" cy="2377440"/>
          </a:xfrm>
          <a:prstGeom prst="rect">
            <a:avLst/>
          </a:prstGeom>
        </p:spPr>
      </p:pic>
      <p:pic>
        <p:nvPicPr>
          <p:cNvPr id="6" name="Picture 5" descr="electrician-apprentice-585x2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2148840"/>
            <a:ext cx="5349240" cy="2377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4937760"/>
            <a:ext cx="2075688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207568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Apprenticeships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52928" y="4937760"/>
            <a:ext cx="1243584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52928" y="4937760"/>
            <a:ext cx="1243584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T Levels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33672" y="4937760"/>
            <a:ext cx="1481328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33672" y="4937760"/>
            <a:ext cx="148132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University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52160" y="4937760"/>
            <a:ext cx="1243584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52160" y="4937760"/>
            <a:ext cx="1243584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2904" y="4937760"/>
            <a:ext cx="768096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32904" y="4937760"/>
            <a:ext cx="76809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Work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Form time / PSHE · 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7160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1">
                <a:solidFill>
                  <a:srgbClr val="FF6B2D"/>
                </a:solidFill>
                <a:latin typeface="Trebuchet MS"/>
              </a:defRPr>
            </a:pPr>
            <a:r>
              <a:t>Exit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FAFAF8"/>
                </a:solidFill>
                <a:latin typeface="Trebuchet MS"/>
              </a:defRPr>
            </a:pPr>
            <a:r>
              <a:t>Which route had you not thought about before today?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434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1">
                <a:solidFill>
                  <a:srgbClr val="FAFAF8"/>
                </a:solidFill>
                <a:latin typeface="Trebuchet MS"/>
              </a:defRPr>
            </a:pPr>
            <a:r>
              <a:t>Explore your own route — free for 16–24s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4632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800" b="1">
                <a:solidFill>
                  <a:srgbClr val="FF6B2D"/>
                </a:solidFill>
                <a:latin typeface="Trebuchet MS"/>
              </a:defRPr>
            </a:pPr>
            <a:r>
              <a:t>shineai.tech/signup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-form-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463040"/>
            <a:ext cx="329184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3840" y="5166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  <a:defRPr sz="1500" b="0">
                <a:solidFill>
                  <a:srgbClr val="E6E0EB"/>
                </a:solidFill>
                <a:latin typeface="Calibri"/>
              </a:defRPr>
            </a:pPr>
            <a:r>
              <a:t>Optional — no one has to sign 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Form time / PSHE · 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