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myth aloud. Ask students to vote true or false. Don't reveal the answer yet. Time: 25–40 minutes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Reveal the truth. Students with no work experience can use school, clubs, caring responsibilities, sport or hobbies.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use the student sheet. Answers / guidance: Model answer: “I volunteered at my local food bank every Saturday for six months, sorting donations with a team of five and training two new volunteers.” Look for: a real activity, a time frame, numbers where possible and a strong verb (organised, trained, fixed, led). Students with no work experience can use school, clubs, caring responsibilities, sport or hobbies.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which of these jobs surprised you? Encourage students to look each one up on the National Careers Service website for real pay and entry routes.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write the exit answer on their sheet. Scanning the QR code is optional; never pressure anyone to create an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55448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Myth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640080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4400" b="1">
                <a:solidFill>
                  <a:srgbClr val="FAFAF8"/>
                </a:solidFill>
                <a:latin typeface="Trebuchet MS"/>
              </a:defRPr>
            </a:pPr>
            <a:r>
              <a:t>English only matters if you want to be a writer or a teacher.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12064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0">
                <a:solidFill>
                  <a:srgbClr val="E6E0EB"/>
                </a:solidFill>
                <a:latin typeface="Calibri"/>
              </a:defRPr>
            </a:pPr>
            <a:r>
              <a:t>True or false? Decide before we move on.</a:t>
            </a:r>
          </a:p>
        </p:txBody>
      </p:sp>
      <p:pic>
        <p:nvPicPr>
          <p:cNvPr id="7" name="Picture 6" descr="software-apprentice-493x7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0"/>
            <a:ext cx="4510735" cy="6858000"/>
          </a:xfrm>
          <a:prstGeom prst="rect">
            <a:avLst/>
          </a:prstGeom>
        </p:spPr>
      </p:pic>
      <p:pic>
        <p:nvPicPr>
          <p:cNvPr id="8" name="Picture 7" descr="shine-gradi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231" y="0"/>
            <a:ext cx="109728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English · 1 /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88720"/>
            <a:ext cx="1828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400" b="1">
                <a:solidFill>
                  <a:srgbClr val="FF6B2D"/>
                </a:solidFill>
                <a:latin typeface="Trebuchet MS"/>
              </a:defRPr>
            </a:pPr>
            <a:r>
              <a:t>Truth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73736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Every application, handover and report is written — clear English gets you hired.</a:t>
            </a:r>
          </a:p>
        </p:txBody>
      </p:sp>
      <p:sp>
        <p:nvSpPr>
          <p:cNvPr id="6" name="Oval 5"/>
          <p:cNvSpPr/>
          <p:nvPr/>
        </p:nvSpPr>
        <p:spPr>
          <a:xfrm>
            <a:off x="640080" y="3566160"/>
            <a:ext cx="201168" cy="201168"/>
          </a:xfrm>
          <a:prstGeom prst="ellipse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347472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Employers read your CV and application first</a:t>
            </a:r>
          </a:p>
        </p:txBody>
      </p:sp>
      <p:sp>
        <p:nvSpPr>
          <p:cNvPr id="8" name="Oval 7"/>
          <p:cNvSpPr/>
          <p:nvPr/>
        </p:nvSpPr>
        <p:spPr>
          <a:xfrm>
            <a:off x="640080" y="4133087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404164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Nurses and carers write handover notes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4700016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4608576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Engineers and technicians write reports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5266944"/>
            <a:ext cx="201168" cy="201168"/>
          </a:xfrm>
          <a:prstGeom prst="ellipse">
            <a:avLst/>
          </a:prstGeom>
          <a:solidFill>
            <a:srgbClr val="FF6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5175504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Customer roles depend on clear emails and calls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English · 2 /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ine-gradi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0080" y="1234440"/>
            <a:ext cx="10908792" cy="4800600"/>
          </a:xfrm>
          <a:prstGeom prst="roundRect">
            <a:avLst>
              <a:gd name="adj" fmla="val 4000"/>
            </a:avLst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600200"/>
            <a:ext cx="99669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400" b="1">
                <a:solidFill>
                  <a:srgbClr val="2D1B4E"/>
                </a:solidFill>
                <a:latin typeface="Trebuchet MS"/>
              </a:defRPr>
            </a:pPr>
            <a:r>
              <a:t>Show, don’t tell: upgrade a CV 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560320"/>
            <a:ext cx="9966960" cy="320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1. Read the weak line: “I am a hard worker and a team player.”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2. Rewrite it with evidence: what did you do, where, and what happened?</a:t>
            </a:r>
          </a:p>
          <a:p>
            <a:pPr>
              <a:lnSpc>
                <a:spcPct val="135000"/>
              </a:lnSpc>
              <a:defRPr sz="2200" b="0">
                <a:solidFill>
                  <a:srgbClr val="22262E"/>
                </a:solidFill>
                <a:latin typeface="Calibri"/>
              </a:defRPr>
            </a:pPr>
            <a:r>
              <a:t>3. Swap with a partner. Underline the strongest verb in their sentence.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English · 3 /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143000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3600" b="1">
                <a:solidFill>
                  <a:srgbClr val="2D1B4E"/>
                </a:solidFill>
                <a:latin typeface="Trebuchet MS"/>
              </a:defRPr>
            </a:pPr>
            <a:r>
              <a:t>Where English can take you</a:t>
            </a:r>
          </a:p>
        </p:txBody>
      </p:sp>
      <p:pic>
        <p:nvPicPr>
          <p:cNvPr id="5" name="Picture 4" descr="healthcare-support-worker-585x2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148840"/>
            <a:ext cx="5349240" cy="2377440"/>
          </a:xfrm>
          <a:prstGeom prst="rect">
            <a:avLst/>
          </a:prstGeom>
        </p:spPr>
      </p:pic>
      <p:pic>
        <p:nvPicPr>
          <p:cNvPr id="6" name="Picture 5" descr="site-engineer-585x26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2148840"/>
            <a:ext cx="5349240" cy="2377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40080" y="4937760"/>
            <a:ext cx="1362456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4937760"/>
            <a:ext cx="1362456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Marketing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39696" y="4937760"/>
            <a:ext cx="649224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139696" y="4937760"/>
            <a:ext cx="649224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Law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79" y="4937760"/>
            <a:ext cx="1481328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26079" y="4937760"/>
            <a:ext cx="148132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Healthcare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4937760"/>
            <a:ext cx="1600200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4937760"/>
            <a:ext cx="1600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Engineering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1928" y="4937760"/>
            <a:ext cx="2194560" cy="50292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81928" y="4937760"/>
            <a:ext cx="21945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Customer 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8B7BA8"/>
                </a:solidFill>
                <a:latin typeface="Calibri"/>
              </a:defRPr>
            </a:pPr>
            <a:r>
              <a:t>English · 4 /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37160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200" b="1">
                <a:solidFill>
                  <a:srgbClr val="FF6B2D"/>
                </a:solidFill>
                <a:latin typeface="Trebuchet MS"/>
              </a:defRPr>
            </a:pPr>
            <a:r>
              <a:t>Exit question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6400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defRPr sz="3600" b="1">
                <a:solidFill>
                  <a:srgbClr val="FAFAF8"/>
                </a:solidFill>
                <a:latin typeface="Trebuchet MS"/>
              </a:defRPr>
            </a:pPr>
            <a:r>
              <a:t>What is one thing you have done that proves a skill an employer wants?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343400"/>
            <a:ext cx="6400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000" b="1">
                <a:solidFill>
                  <a:srgbClr val="FAFAF8"/>
                </a:solidFill>
                <a:latin typeface="Trebuchet MS"/>
              </a:defRPr>
            </a:pPr>
            <a:r>
              <a:t>Explore your own route — free for 16–24s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4632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8000"/>
              </a:lnSpc>
              <a:defRPr sz="2800" b="1">
                <a:solidFill>
                  <a:srgbClr val="FF6B2D"/>
                </a:solidFill>
                <a:latin typeface="Trebuchet MS"/>
              </a:defRPr>
            </a:pPr>
            <a:r>
              <a:t>shineai.tech/signup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63840" y="1280160"/>
            <a:ext cx="365760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-englis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1463040"/>
            <a:ext cx="3291840" cy="3291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63840" y="5166360"/>
            <a:ext cx="3657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  <a:defRPr sz="1500" b="0">
                <a:solidFill>
                  <a:srgbClr val="E6E0EB"/>
                </a:solidFill>
                <a:latin typeface="Calibri"/>
              </a:defRPr>
            </a:pPr>
            <a:r>
              <a:t>Optional — no one has to sign 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6309360"/>
            <a:ext cx="45994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  <a:defRPr sz="1200" b="0">
                <a:solidFill>
                  <a:srgbClr val="FAFAF8"/>
                </a:solidFill>
                <a:latin typeface="Calibri"/>
              </a:defRPr>
            </a:pPr>
            <a:r>
              <a:t>English · 5 /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