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0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" y="566928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45720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Plus Jakarta Sans"/>
              </a:rPr>
              <a:t>Shine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286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6B2C"/>
                </a:solidFill>
                <a:latin typeface="Inter"/>
              </a:rPr>
              <a:t>FREE FOR EVERY 16–24 YEAR OLD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97480"/>
            <a:ext cx="8229600" cy="1828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000" b="1">
                <a:solidFill>
                  <a:srgbClr val="FFFFFF"/>
                </a:solidFill>
                <a:latin typeface="Plus Jakarta Sans"/>
              </a:rPr>
              <a:t>Find the job
that fits you.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89204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C9BCB0"/>
                </a:solidFill>
                <a:latin typeface="Inter"/>
              </a:rPr>
              <a:t>Five minutes. Then it's over to you.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C9BCB0"/>
                </a:solidFill>
                <a:latin typeface="Inter"/>
              </a:rPr>
              <a:t>shineai.tech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C9BCB0"/>
                </a:solidFill>
                <a:latin typeface="Inter"/>
              </a:rPr>
              <a:t>1 / 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" y="566928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45720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2A2018"/>
                </a:solidFill>
                <a:latin typeface="Plus Jakarta Sans"/>
              </a:rPr>
              <a:t>Shine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FF6B2C"/>
                </a:solidFill>
                <a:latin typeface="Inter"/>
              </a:rPr>
              <a:t>THE HONEST BIT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737360"/>
            <a:ext cx="9144000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A2018"/>
                </a:solidFill>
                <a:latin typeface="Plus Jakarta Sans"/>
              </a:rPr>
              <a:t>“I don't know what I want
to do, or how to get it.”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3666744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3566160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5A4C40"/>
                </a:solidFill>
                <a:latin typeface="Inter"/>
              </a:rPr>
              <a:t>Everyone asks. Nobody hands you a map.</a:t>
            </a:r>
          </a:p>
        </p:txBody>
      </p:sp>
      <p:sp>
        <p:nvSpPr>
          <p:cNvPr id="9" name="Oval 8"/>
          <p:cNvSpPr/>
          <p:nvPr/>
        </p:nvSpPr>
        <p:spPr>
          <a:xfrm>
            <a:off x="731520" y="4325112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24128" y="4224528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5A4C40"/>
                </a:solidFill>
                <a:latin typeface="Inter"/>
              </a:rPr>
              <a:t>Job ads want experience you haven't had yet.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4983480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24128" y="4882896"/>
            <a:ext cx="82296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5A4C40"/>
                </a:solidFill>
                <a:latin typeface="Inter"/>
              </a:rPr>
              <a:t>The good opportunities are scattered across a dozen sites.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shineai.tech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2 / 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" y="566928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45720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2A2018"/>
                </a:solidFill>
                <a:latin typeface="Plus Jakarta Sans"/>
              </a:rPr>
              <a:t>Shine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A2018"/>
                </a:solidFill>
                <a:latin typeface="Plus Jakarta Sans"/>
              </a:rPr>
              <a:t>What Shine does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286000"/>
            <a:ext cx="3337560" cy="2560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606040"/>
            <a:ext cx="2606039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6B2C"/>
                </a:solidFill>
                <a:latin typeface="Plus Jakarta Sans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3154680"/>
            <a:ext cx="2606039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2A2018"/>
                </a:solidFill>
                <a:latin typeface="Plus Jakarta Sans"/>
              </a:rPr>
              <a:t>Answer the quiz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611880"/>
            <a:ext cx="2606039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8A7A6A"/>
                </a:solidFill>
                <a:latin typeface="Inter"/>
              </a:rPr>
              <a:t>A few honest questions about what you like and how you work.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79" y="2286000"/>
            <a:ext cx="3337560" cy="2560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2606040"/>
            <a:ext cx="2606039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6B2C"/>
                </a:solidFill>
                <a:latin typeface="Plus Jakarta Sans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3154680"/>
            <a:ext cx="2606039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2A2018"/>
                </a:solidFill>
                <a:latin typeface="Plus Jakarta Sans"/>
              </a:rPr>
              <a:t>Get your career map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3611880"/>
            <a:ext cx="2606039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8A7A6A"/>
                </a:solidFill>
                <a:latin typeface="Inter"/>
              </a:rPr>
              <a:t>Roles that fit, and the exact steps to reach each one.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09559" y="2286000"/>
            <a:ext cx="3337560" cy="2560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75319" y="2606040"/>
            <a:ext cx="2606039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6B2C"/>
                </a:solidFill>
                <a:latin typeface="Plus Jakarta Sans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19" y="3154680"/>
            <a:ext cx="2606039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2A2018"/>
                </a:solidFill>
                <a:latin typeface="Plus Jakarta Sans"/>
              </a:rPr>
              <a:t>Apply for live
opportunities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319" y="3886200"/>
            <a:ext cx="2606039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8A7A6A"/>
                </a:solidFill>
                <a:latin typeface="Inter"/>
              </a:rPr>
              <a:t>Live apprenticeships and jobs, with your CV built as you go.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shineai.tech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3 / 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" y="566928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45720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2A2018"/>
                </a:solidFill>
                <a:latin typeface="Plus Jakarta Sans"/>
              </a:rPr>
              <a:t>Shine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91440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2A2018"/>
                </a:solidFill>
                <a:latin typeface="Plus Jakarta Sans"/>
              </a:rPr>
              <a:t>What you walk away with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286000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2670048"/>
            <a:ext cx="128016" cy="128016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80160" y="2560320"/>
            <a:ext cx="42062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A2018"/>
                </a:solidFill>
                <a:latin typeface="Plus Jakarta Sans"/>
              </a:rPr>
              <a:t>A career map that's yours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2999232"/>
            <a:ext cx="411480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8A7A6A"/>
                </a:solidFill>
                <a:latin typeface="Inter"/>
              </a:rPr>
              <a:t>Not a leaflet. Roles matched to how you actually think and work.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2286000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92240" y="2670048"/>
            <a:ext cx="128016" cy="128016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0" y="2560320"/>
            <a:ext cx="42062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A2018"/>
                </a:solidFill>
                <a:latin typeface="Plus Jakarta Sans"/>
              </a:rPr>
              <a:t>A CV that fills itself 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2999232"/>
            <a:ext cx="411480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8A7A6A"/>
                </a:solidFill>
                <a:latin typeface="Inter"/>
              </a:rPr>
              <a:t>Training, work experience and evidence, logged as you do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977639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05840" y="4361688"/>
            <a:ext cx="128016" cy="128016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80160" y="4251959"/>
            <a:ext cx="42062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A2018"/>
                </a:solidFill>
                <a:latin typeface="Plus Jakarta Sans"/>
              </a:rPr>
              <a:t>Real openings, one place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4690872"/>
            <a:ext cx="411480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8A7A6A"/>
                </a:solidFill>
                <a:latin typeface="Inter"/>
              </a:rPr>
              <a:t>Apprenticeships and entry-level roles you can apply to today.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977639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CD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492240" y="4361688"/>
            <a:ext cx="128016" cy="128016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66560" y="4251959"/>
            <a:ext cx="42062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A2018"/>
                </a:solidFill>
                <a:latin typeface="Plus Jakarta Sans"/>
              </a:rPr>
              <a:t>It costs you nothing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0" y="4690872"/>
            <a:ext cx="411480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8A7A6A"/>
                </a:solidFill>
                <a:latin typeface="Inter"/>
              </a:rPr>
              <a:t>Free for 16–24 year olds. No trial, no catch.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shineai.tech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8A7A6A"/>
                </a:solidFill>
                <a:latin typeface="Inter"/>
              </a:rPr>
              <a:t>4 / 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0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" y="566928"/>
            <a:ext cx="118872" cy="118872"/>
          </a:xfrm>
          <a:prstGeom prst="ellipse">
            <a:avLst/>
          </a:prstGeom>
          <a:solidFill>
            <a:srgbClr val="FF6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45720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Plus Jakarta Sans"/>
              </a:rPr>
              <a:t>Shine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286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6B2C"/>
                </a:solidFill>
                <a:latin typeface="Inter"/>
              </a:rPr>
              <a:t>SCAN NOW. TAKES 2 MINUTES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97480"/>
            <a:ext cx="73152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FFFFFF"/>
                </a:solidFill>
                <a:latin typeface="Plus Jakarta Sans"/>
              </a:rPr>
              <a:t>shineai.tech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794760"/>
            <a:ext cx="64008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>
                <a:solidFill>
                  <a:srgbClr val="C9BCB0"/>
                </a:solidFill>
                <a:latin typeface="Inter"/>
              </a:rPr>
              <a:t>Point your phone camera at the code.
No phone? Type the address into any browser.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38160" y="1783080"/>
            <a:ext cx="3017520" cy="30175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qr_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760" y="2011680"/>
            <a:ext cx="2560320" cy="25603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C9BCB0"/>
                </a:solidFill>
                <a:latin typeface="Inter"/>
              </a:rPr>
              <a:t>shineai.tech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0" y="635508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>
                <a:solidFill>
                  <a:srgbClr val="C9BCB0"/>
                </a:solidFill>
                <a:latin typeface="Inter"/>
              </a:rPr>
              <a:t>5 / 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