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 with the question: what could your future look like? Shine helps young people explore options across different industries and routes. No one has to decide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for a show of hands if anyone has ever been asked what they want to do. Reassure the room that not knowing yet is normal; curiosity is a good starting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Describe the journey: a 15-minute questionnaire explores each learner's strengths and interests, Shine suggests careers and routes in in-demand industries that are actually hiring, then learners build a portfolio of skills and apply for real entry-level roles. Signing up is free for 16–24 year olds. The route is a starting point, not a fixed prescription.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There is no single correct route. Depending on interests and eligibility, people might explore apprenticeships, T Levels, university, training or work. Ask which industry image catches their eye.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Leave this slide on screen while learners scan. The URL is written out for anyone without a phone. Signing up is free for young people. Do not pressure anyone to create an account.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jpg"/><Relationship Id="rId4" Type="http://schemas.openxmlformats.org/officeDocument/2006/relationships/image" Target="../media/image1.jpg"/><Relationship Id="rId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5" Type="http://schemas.openxmlformats.org/officeDocument/2006/relationships/image" Target="../media/image8.jpg"/><Relationship Id="rId6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image" Target="../media/image1.jpg"/><Relationship Id="rId4" Type="http://schemas.openxmlformats.org/officeDocument/2006/relationships/image" Target="../media/image4.png"/><Relationship Id="rId5" Type="http://schemas.openxmlformats.org/officeDocument/2006/relationships/image" Target="../media/image10.jpg"/><Relationship Id="rId6" Type="http://schemas.openxmlformats.org/officeDocument/2006/relationships/image" Target="../media/image11.jpg"/><Relationship Id="rId7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hine-gradi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shine-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48640"/>
            <a:ext cx="1663695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874519"/>
            <a:ext cx="63093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  <a:defRPr sz="4400" b="1">
                <a:solidFill>
                  <a:srgbClr val="FAFAF8"/>
                </a:solidFill>
                <a:latin typeface="Trebuchet MS"/>
              </a:defRPr>
            </a:pPr>
            <a:r>
              <a:t>Your future has</a:t>
            </a:r>
          </a:p>
          <a:p>
            <a:pPr>
              <a:lnSpc>
                <a:spcPct val="100000"/>
              </a:lnSpc>
              <a:spcAft>
                <a:spcPts val="0"/>
              </a:spcAft>
              <a:defRPr sz="4400" b="1">
                <a:solidFill>
                  <a:srgbClr val="FAFAF8"/>
                </a:solidFill>
                <a:latin typeface="Trebuchet MS"/>
              </a:defRPr>
            </a:pPr>
            <a:r>
              <a:t>more than one route.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069080"/>
            <a:ext cx="5852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2400" b="0">
                <a:solidFill>
                  <a:srgbClr val="FAFAF8"/>
                </a:solidFill>
                <a:latin typeface="Calibri"/>
              </a:defRPr>
            </a:pPr>
            <a:r>
              <a:t>Find careers and next steps that fit you.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5257800"/>
            <a:ext cx="3246120" cy="512064"/>
          </a:xfrm>
          <a:prstGeom prst="roundRect">
            <a:avLst>
              <a:gd name="adj" fmla="val 50000"/>
            </a:avLst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5257800"/>
            <a:ext cx="324612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600" b="1">
                <a:solidFill>
                  <a:srgbClr val="2D1B4E"/>
                </a:solidFill>
                <a:latin typeface="Trebuchet MS"/>
              </a:defRPr>
            </a:pPr>
            <a:r>
              <a:t>Free for 16–24 year olds</a:t>
            </a:r>
          </a:p>
        </p:txBody>
      </p:sp>
      <p:sp>
        <p:nvSpPr>
          <p:cNvPr id="8" name="Rectangle 7"/>
          <p:cNvSpPr/>
          <p:nvPr/>
        </p:nvSpPr>
        <p:spPr>
          <a:xfrm>
            <a:off x="7269480" y="868680"/>
            <a:ext cx="4343400" cy="512064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deck-wind-turbine-technician-455x54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0" y="960120"/>
            <a:ext cx="4160520" cy="49377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hine-logo-twi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1127019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07040" y="6291072"/>
            <a:ext cx="9418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200" b="0">
                <a:solidFill>
                  <a:srgbClr val="2D1B4E"/>
                </a:solidFill>
                <a:latin typeface="Calibri"/>
              </a:defRPr>
            </a:pPr>
            <a:r>
              <a:t>2 / 5</a:t>
            </a:r>
          </a:p>
        </p:txBody>
      </p:sp>
      <p:pic>
        <p:nvPicPr>
          <p:cNvPr id="5" name="Picture 4" descr="deck-agriculture-apprentice-573x7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0" y="0"/>
            <a:ext cx="5242255" cy="6858000"/>
          </a:xfrm>
          <a:prstGeom prst="rect">
            <a:avLst/>
          </a:prstGeom>
        </p:spPr>
      </p:pic>
      <p:pic>
        <p:nvPicPr>
          <p:cNvPr id="6" name="Picture 5" descr="shine-gradien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0" y="0"/>
            <a:ext cx="10972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1554480"/>
            <a:ext cx="58521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4400" b="1">
                <a:solidFill>
                  <a:srgbClr val="2D1B4E"/>
                </a:solidFill>
                <a:latin typeface="Trebuchet MS"/>
              </a:defRPr>
            </a:pPr>
            <a:r>
              <a:t>Not sure what fits?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97480"/>
            <a:ext cx="566928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400" b="0">
                <a:solidFill>
                  <a:srgbClr val="22262E"/>
                </a:solidFill>
                <a:latin typeface="Calibri"/>
              </a:defRPr>
            </a:pPr>
            <a:r>
              <a:t>That’s normal. Start with what you enjoy, what you’re good at and what matters to you.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800600"/>
            <a:ext cx="5669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2200" b="1">
                <a:solidFill>
                  <a:srgbClr val="2D1B4E"/>
                </a:solidFill>
                <a:latin typeface="Trebuchet MS"/>
              </a:defRPr>
            </a:pPr>
            <a:r>
              <a:t>There’s more than one good next step.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hine-logo-twi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1127019" cy="3840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07040" y="6291072"/>
            <a:ext cx="9418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200" b="0">
                <a:solidFill>
                  <a:srgbClr val="2D1B4E"/>
                </a:solidFill>
                <a:latin typeface="Calibri"/>
              </a:defRPr>
            </a:pPr>
            <a:r>
              <a:t>3 /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914400"/>
            <a:ext cx="108813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4000" b="1">
                <a:solidFill>
                  <a:srgbClr val="2D1B4E"/>
                </a:solidFill>
                <a:latin typeface="Trebuchet MS"/>
              </a:defRPr>
            </a:pPr>
            <a:r>
              <a:t>Follow your route</a:t>
            </a:r>
          </a:p>
        </p:txBody>
      </p:sp>
      <p:cxnSp>
        <p:nvCxnSpPr>
          <p:cNvPr id="6" name="Connector 5"/>
          <p:cNvCxnSpPr/>
          <p:nvPr/>
        </p:nvCxnSpPr>
        <p:spPr>
          <a:xfrm flipV="1">
            <a:off x="640080" y="4151376"/>
            <a:ext cx="1097280" cy="128016"/>
          </a:xfrm>
          <a:prstGeom prst="line">
            <a:avLst/>
          </a:prstGeom>
          <a:ln w="63500">
            <a:solidFill>
              <a:srgbClr val="FF6B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1737360" y="4151376"/>
            <a:ext cx="1280160" cy="164592"/>
          </a:xfrm>
          <a:prstGeom prst="line">
            <a:avLst/>
          </a:prstGeom>
          <a:ln w="63500">
            <a:solidFill>
              <a:srgbClr val="FF6B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3017520" y="4187952"/>
            <a:ext cx="1993392" cy="128016"/>
          </a:xfrm>
          <a:prstGeom prst="line">
            <a:avLst/>
          </a:prstGeom>
          <a:ln w="63500">
            <a:solidFill>
              <a:srgbClr val="FF6B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5010912" y="4187952"/>
            <a:ext cx="1481328" cy="109728"/>
          </a:xfrm>
          <a:prstGeom prst="line">
            <a:avLst/>
          </a:prstGeom>
          <a:ln w="63500">
            <a:solidFill>
              <a:srgbClr val="FF6B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6492240" y="4169664"/>
            <a:ext cx="2340864" cy="128016"/>
          </a:xfrm>
          <a:prstGeom prst="line">
            <a:avLst/>
          </a:prstGeom>
          <a:ln w="63500">
            <a:solidFill>
              <a:srgbClr val="FF6B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8833104" y="4169664"/>
            <a:ext cx="1499616" cy="118872"/>
          </a:xfrm>
          <a:prstGeom prst="line">
            <a:avLst/>
          </a:prstGeom>
          <a:ln w="63500">
            <a:solidFill>
              <a:srgbClr val="FF6B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10332720" y="4206240"/>
            <a:ext cx="1216152" cy="82296"/>
          </a:xfrm>
          <a:prstGeom prst="line">
            <a:avLst/>
          </a:prstGeom>
          <a:ln w="63500">
            <a:solidFill>
              <a:srgbClr val="FF6B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deck-cnc-machinist-357x22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920240"/>
            <a:ext cx="3264408" cy="2057400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1051560" y="4069080"/>
            <a:ext cx="310896" cy="310896"/>
          </a:xfrm>
          <a:prstGeom prst="ellipse">
            <a:avLst/>
          </a:prstGeom>
          <a:solidFill>
            <a:srgbClr val="2D1B4E"/>
          </a:solidFill>
          <a:ln w="38100">
            <a:solidFill>
              <a:srgbClr val="FAFA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572000"/>
            <a:ext cx="326440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2600" b="1">
                <a:solidFill>
                  <a:srgbClr val="2D1B4E"/>
                </a:solidFill>
                <a:latin typeface="Trebuchet MS"/>
              </a:defRPr>
            </a:pPr>
            <a:r>
              <a:t>Explore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07492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900" b="0">
                <a:solidFill>
                  <a:srgbClr val="22262E"/>
                </a:solidFill>
                <a:latin typeface="Calibri"/>
              </a:defRPr>
            </a:pPr>
            <a:r>
              <a:t>Start with a 15-minute questionnaire</a:t>
            </a:r>
          </a:p>
        </p:txBody>
      </p:sp>
      <p:pic>
        <p:nvPicPr>
          <p:cNvPr id="17" name="Picture 16" descr="deck-site-engineer-357x22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2272" y="1920240"/>
            <a:ext cx="3264408" cy="2057400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4873752" y="4069080"/>
            <a:ext cx="310896" cy="310896"/>
          </a:xfrm>
          <a:prstGeom prst="ellipse">
            <a:avLst/>
          </a:prstGeom>
          <a:solidFill>
            <a:srgbClr val="2D1B4E"/>
          </a:solidFill>
          <a:ln w="38100">
            <a:solidFill>
              <a:srgbClr val="FAFA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462272" y="4572000"/>
            <a:ext cx="326440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2600" b="1">
                <a:solidFill>
                  <a:srgbClr val="2D1B4E"/>
                </a:solidFill>
                <a:latin typeface="Trebuchet MS"/>
              </a:defRPr>
            </a:pPr>
            <a:r>
              <a:t>Discover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62272" y="507492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900" b="0">
                <a:solidFill>
                  <a:srgbClr val="22262E"/>
                </a:solidFill>
                <a:latin typeface="Calibri"/>
              </a:defRPr>
            </a:pPr>
            <a:r>
              <a:t>Careers and routes in industries that are hiring</a:t>
            </a:r>
          </a:p>
        </p:txBody>
      </p:sp>
      <p:pic>
        <p:nvPicPr>
          <p:cNvPr id="21" name="Picture 20" descr="deck-healthcare-support-worker-357x22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4464" y="1920240"/>
            <a:ext cx="3264408" cy="2057400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8695944" y="4069080"/>
            <a:ext cx="310896" cy="310896"/>
          </a:xfrm>
          <a:prstGeom prst="ellipse">
            <a:avLst/>
          </a:prstGeom>
          <a:solidFill>
            <a:srgbClr val="2D1B4E"/>
          </a:solidFill>
          <a:ln w="38100">
            <a:solidFill>
              <a:srgbClr val="FAFA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84464" y="4572000"/>
            <a:ext cx="326440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2600" b="1">
                <a:solidFill>
                  <a:srgbClr val="2D1B4E"/>
                </a:solidFill>
                <a:latin typeface="Trebuchet MS"/>
              </a:defRPr>
            </a:pPr>
            <a:r>
              <a:t>Go forward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84464" y="5074920"/>
            <a:ext cx="310896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900" b="0">
                <a:solidFill>
                  <a:srgbClr val="22262E"/>
                </a:solidFill>
                <a:latin typeface="Calibri"/>
              </a:defRPr>
            </a:pPr>
            <a:r>
              <a:t>Build your skills and apply for real roles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607040" y="6291072"/>
            <a:ext cx="9418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200" b="0">
                <a:solidFill>
                  <a:srgbClr val="2D1B4E"/>
                </a:solidFill>
                <a:latin typeface="Calibri"/>
              </a:defRPr>
            </a:pPr>
            <a:r>
              <a:t>4 / 5</a:t>
            </a:r>
          </a:p>
        </p:txBody>
      </p:sp>
      <p:pic>
        <p:nvPicPr>
          <p:cNvPr id="4" name="Picture 3" descr="deck-production-apprentice-560x7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20640" cy="6858000"/>
          </a:xfrm>
          <a:prstGeom prst="rect">
            <a:avLst/>
          </a:prstGeom>
        </p:spPr>
      </p:pic>
      <p:pic>
        <p:nvPicPr>
          <p:cNvPr id="5" name="Picture 4" descr="shine-gradie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640" y="0"/>
            <a:ext cx="109728" cy="6858000"/>
          </a:xfrm>
          <a:prstGeom prst="rect">
            <a:avLst/>
          </a:prstGeom>
        </p:spPr>
      </p:pic>
      <p:pic>
        <p:nvPicPr>
          <p:cNvPr id="6" name="Picture 5" descr="shine-logo-twil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720" y="457200"/>
            <a:ext cx="1127019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60720" y="1188720"/>
            <a:ext cx="58521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  <a:defRPr sz="3800" b="1">
                <a:solidFill>
                  <a:srgbClr val="2D1B4E"/>
                </a:solidFill>
                <a:latin typeface="Trebuchet MS"/>
              </a:defRPr>
            </a:pPr>
            <a:r>
              <a:t>The route is yours</a:t>
            </a:r>
          </a:p>
          <a:p>
            <a:pPr>
              <a:lnSpc>
                <a:spcPct val="100000"/>
              </a:lnSpc>
              <a:spcAft>
                <a:spcPts val="0"/>
              </a:spcAft>
              <a:defRPr sz="3800" b="1">
                <a:solidFill>
                  <a:srgbClr val="2D1B4E"/>
                </a:solidFill>
                <a:latin typeface="Trebuchet MS"/>
              </a:defRPr>
            </a:pPr>
            <a:r>
              <a:t>to choose.</a:t>
            </a:r>
          </a:p>
        </p:txBody>
      </p:sp>
      <p:pic>
        <p:nvPicPr>
          <p:cNvPr id="8" name="Picture 7" descr="deck-software-apprentice-310x18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720" y="2606040"/>
            <a:ext cx="2834640" cy="1691640"/>
          </a:xfrm>
          <a:prstGeom prst="rect">
            <a:avLst/>
          </a:prstGeom>
        </p:spPr>
      </p:pic>
      <p:pic>
        <p:nvPicPr>
          <p:cNvPr id="9" name="Picture 8" descr="deck-electrician-apprentice-310x18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9952" y="2606040"/>
            <a:ext cx="2834640" cy="169164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760720" y="4617720"/>
            <a:ext cx="2057400" cy="45720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760720" y="4617720"/>
            <a:ext cx="20574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Apprenticeships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46136" y="4617720"/>
            <a:ext cx="1234440" cy="45720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46136" y="4617720"/>
            <a:ext cx="12344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T Levels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308592" y="4617720"/>
            <a:ext cx="1463040" cy="45720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308592" y="4617720"/>
            <a:ext cx="14630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University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0720" y="5184648"/>
            <a:ext cx="1325880" cy="45720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760720" y="5184648"/>
            <a:ext cx="132588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Training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214616" y="5184648"/>
            <a:ext cx="914400" cy="457200"/>
          </a:xfrm>
          <a:prstGeom prst="roundRect">
            <a:avLst>
              <a:gd name="adj" fmla="val 50000"/>
            </a:avLst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214616" y="5184648"/>
            <a:ext cx="9144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600" b="1">
                <a:solidFill>
                  <a:srgbClr val="FAFAF8"/>
                </a:solidFill>
                <a:latin typeface="Trebuchet MS"/>
              </a:defRPr>
            </a:pPr>
            <a:r>
              <a:t>Work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60720" y="5852160"/>
            <a:ext cx="5852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1600" b="0">
                <a:solidFill>
                  <a:srgbClr val="22262E"/>
                </a:solidFill>
                <a:latin typeface="Calibri"/>
              </a:defRPr>
            </a:pPr>
            <a:r>
              <a:t>A personalised, step-by-step plan. Free for 16–24s.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hine-gradi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766560" cy="6858000"/>
          </a:xfrm>
          <a:prstGeom prst="rect">
            <a:avLst/>
          </a:prstGeom>
          <a:solidFill>
            <a:srgbClr val="2D1B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shine-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48640"/>
            <a:ext cx="1341689" cy="457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07040" y="6291072"/>
            <a:ext cx="9418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200" b="0">
                <a:solidFill>
                  <a:srgbClr val="FAFAF8"/>
                </a:solidFill>
                <a:latin typeface="Calibri"/>
              </a:defRPr>
            </a:pPr>
            <a:r>
              <a:t>5 /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600200"/>
            <a:ext cx="57607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  <a:defRPr sz="4600" b="1">
                <a:solidFill>
                  <a:srgbClr val="FAFAF8"/>
                </a:solidFill>
                <a:latin typeface="Trebuchet MS"/>
              </a:defRPr>
            </a:pPr>
            <a:r>
              <a:t>Ready to see</a:t>
            </a:r>
          </a:p>
          <a:p>
            <a:pPr>
              <a:lnSpc>
                <a:spcPct val="100000"/>
              </a:lnSpc>
              <a:spcAft>
                <a:spcPts val="0"/>
              </a:spcAft>
              <a:defRPr sz="4600" b="1">
                <a:solidFill>
                  <a:srgbClr val="FAFAF8"/>
                </a:solidFill>
                <a:latin typeface="Trebuchet MS"/>
              </a:defRPr>
            </a:pPr>
            <a:r>
              <a:t>what fits?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657600"/>
            <a:ext cx="57607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2400" b="1">
                <a:solidFill>
                  <a:srgbClr val="FAFAF8"/>
                </a:solidFill>
                <a:latin typeface="Trebuchet MS"/>
              </a:defRPr>
            </a:pPr>
            <a:r>
              <a:t>Scan to create your free account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297680"/>
            <a:ext cx="57607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3000" b="1">
                <a:solidFill>
                  <a:srgbClr val="FF6B2D"/>
                </a:solidFill>
                <a:latin typeface="Trebuchet MS"/>
              </a:defRPr>
            </a:pPr>
            <a:r>
              <a:t>shineai.tech/signup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166360"/>
            <a:ext cx="57607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0"/>
              </a:spcAft>
              <a:defRPr sz="1700" b="0">
                <a:solidFill>
                  <a:srgbClr val="FAFAF8"/>
                </a:solidFill>
                <a:latin typeface="Calibri"/>
              </a:defRPr>
            </a:pPr>
            <a:r>
              <a:t>No phone? Type the address into a browser.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589520" y="1143000"/>
            <a:ext cx="3931920" cy="3931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student-q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1325880"/>
            <a:ext cx="3566160" cy="35661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589520" y="5303520"/>
            <a:ext cx="3931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800" b="1">
                <a:solidFill>
                  <a:srgbClr val="FAFAF8"/>
                </a:solidFill>
                <a:latin typeface="Trebuchet MS"/>
              </a:defRPr>
            </a:pPr>
            <a:r>
              <a:t>Takes about 15 minutes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